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6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Gile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383B-C73B-42BB-A531-AD6A7046DDE4}" type="datetimeFigureOut">
              <a:rPr lang="en-US" smtClean="0"/>
              <a:t>2/20/2021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57E11-78CB-4FA2-A310-003FCB026924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2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I’d like to  pay respects to the Bunurong and our </a:t>
            </a:r>
            <a:r>
              <a:rPr lang="en-US" dirty="0" err="1"/>
              <a:t>Wurundjeri</a:t>
            </a:r>
            <a:r>
              <a:rPr lang="en-US" dirty="0"/>
              <a:t> neighbours to the north on whose land and waters Warn-Marin</a:t>
            </a:r>
            <a:r>
              <a:rPr lang="en-US" baseline="0" dirty="0"/>
              <a:t> catchment includes. And to there elders past and present who never ceded sovereignty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useful when trying to understand an ecosystem to look back at the past to the underlying processes that have produced what we see today. This map is from a groundwater flow system report but serves to illustrate this. </a:t>
            </a:r>
          </a:p>
          <a:p>
            <a:r>
              <a:rPr lang="en-US" b="1" dirty="0"/>
              <a:t>480 million years </a:t>
            </a:r>
            <a:r>
              <a:rPr lang="en-US" dirty="0"/>
              <a:t>ago this part of the southern coastline was under the sea with sediments of even older rocks settling on the sea floor. These elements were elevated</a:t>
            </a:r>
            <a:r>
              <a:rPr lang="en-US" baseline="0" dirty="0"/>
              <a:t> and eroded producing the skeleton of the </a:t>
            </a:r>
            <a:r>
              <a:rPr lang="en-US" baseline="0" dirty="0" err="1"/>
              <a:t>mornington</a:t>
            </a:r>
            <a:r>
              <a:rPr lang="en-US" baseline="0" dirty="0"/>
              <a:t> peninsula.</a:t>
            </a:r>
          </a:p>
          <a:p>
            <a:r>
              <a:rPr lang="en-US" b="1" baseline="0" dirty="0"/>
              <a:t>300 million years ago </a:t>
            </a:r>
            <a:r>
              <a:rPr lang="en-US" b="0" baseline="0" dirty="0"/>
              <a:t>molten magma intruded from below into these </a:t>
            </a:r>
            <a:r>
              <a:rPr lang="en-US" b="0" baseline="0" dirty="0" err="1"/>
              <a:t>paleozoic</a:t>
            </a:r>
            <a:r>
              <a:rPr lang="en-US" b="0" baseline="0" dirty="0"/>
              <a:t> sediments and cooled </a:t>
            </a:r>
            <a:r>
              <a:rPr lang="en-US" b="0" baseline="0" dirty="0" err="1"/>
              <a:t>kms</a:t>
            </a:r>
            <a:r>
              <a:rPr lang="en-US" b="0" baseline="0" dirty="0"/>
              <a:t> below the surface to form the granitic rocks that are now exposed around the edge of the Warn-Marin catchment</a:t>
            </a:r>
          </a:p>
          <a:p>
            <a:r>
              <a:rPr lang="en-US" b="1" baseline="0" dirty="0"/>
              <a:t>150 million years ago </a:t>
            </a:r>
            <a:r>
              <a:rPr lang="en-US" b="0" baseline="0" dirty="0"/>
              <a:t>as </a:t>
            </a:r>
            <a:r>
              <a:rPr lang="en-US" b="0" baseline="0" dirty="0" err="1"/>
              <a:t>australia</a:t>
            </a:r>
            <a:r>
              <a:rPr lang="en-US" b="0" baseline="0" dirty="0"/>
              <a:t> and </a:t>
            </a:r>
            <a:r>
              <a:rPr lang="en-US" b="0" baseline="0" dirty="0" err="1"/>
              <a:t>antartica</a:t>
            </a:r>
            <a:r>
              <a:rPr lang="en-US" b="0" baseline="0" dirty="0"/>
              <a:t> began to separate parts of the area were submerged under a fresh water lake which led to the Jurassic </a:t>
            </a:r>
            <a:r>
              <a:rPr lang="en-US" b="0" baseline="0" dirty="0" err="1"/>
              <a:t>shales</a:t>
            </a:r>
            <a:r>
              <a:rPr lang="en-US" b="0" baseline="0" dirty="0"/>
              <a:t> and sandstones along with fossils and wood being deposited. The stress of the this continental separation, with its folding, faulting and uplifting produced the </a:t>
            </a:r>
            <a:r>
              <a:rPr lang="en-US" b="0" baseline="0" dirty="0" err="1"/>
              <a:t>strezlecki</a:t>
            </a:r>
            <a:r>
              <a:rPr lang="en-US" b="0" baseline="0" dirty="0"/>
              <a:t> ranges.</a:t>
            </a:r>
          </a:p>
          <a:p>
            <a:r>
              <a:rPr lang="en-US" b="1" baseline="0" dirty="0"/>
              <a:t>100 million years ago</a:t>
            </a:r>
            <a:r>
              <a:rPr lang="en-US" b="0" baseline="0" dirty="0"/>
              <a:t> volcanoes produced extensive lave flows filling gullies and producing the rich red soils of Red Hill and </a:t>
            </a:r>
            <a:r>
              <a:rPr lang="en-US" b="0" baseline="0" dirty="0" err="1"/>
              <a:t>Millowl</a:t>
            </a:r>
            <a:r>
              <a:rPr lang="en-US" b="0" baseline="0" dirty="0"/>
              <a:t> (Phillip Island)…..the land continued to erode until during the Tertiary </a:t>
            </a:r>
            <a:r>
              <a:rPr lang="en-US" b="1" baseline="0" dirty="0"/>
              <a:t>60 million years ago</a:t>
            </a:r>
            <a:r>
              <a:rPr lang="en-US" b="0" baseline="0" dirty="0"/>
              <a:t> Bass strait was largely dry with flood plains , lakes and peat swamps. The </a:t>
            </a:r>
            <a:r>
              <a:rPr lang="en-US" b="0" baseline="0" dirty="0" err="1"/>
              <a:t>marybinong</a:t>
            </a:r>
            <a:r>
              <a:rPr lang="en-US" b="0" baseline="0" dirty="0"/>
              <a:t>, </a:t>
            </a:r>
            <a:r>
              <a:rPr lang="en-US" b="0" baseline="0" dirty="0" err="1"/>
              <a:t>yarra</a:t>
            </a:r>
            <a:r>
              <a:rPr lang="en-US" b="0" baseline="0" dirty="0"/>
              <a:t>, and </a:t>
            </a:r>
            <a:r>
              <a:rPr lang="en-US" b="0" baseline="0" dirty="0" err="1"/>
              <a:t>werribee</a:t>
            </a:r>
            <a:r>
              <a:rPr lang="en-US" b="0" baseline="0" dirty="0"/>
              <a:t> rivers joined up with the </a:t>
            </a:r>
            <a:r>
              <a:rPr lang="en-US" b="0" baseline="0" dirty="0" err="1"/>
              <a:t>Tarwin</a:t>
            </a:r>
            <a:r>
              <a:rPr lang="en-US" b="0" baseline="0" dirty="0"/>
              <a:t> river and flowed into a big. The Tamar river also flowed into this swamp which emptied into the sea to the southwest. Sea levels fluctuated widely and significant movement along </a:t>
            </a:r>
            <a:r>
              <a:rPr lang="en-US" b="0" baseline="0" dirty="0" err="1"/>
              <a:t>faultlines</a:t>
            </a:r>
            <a:r>
              <a:rPr lang="en-US" b="0" baseline="0" dirty="0"/>
              <a:t> resulted in the formation of the Nerm (Port Phillip) and Warn-Marin </a:t>
            </a:r>
            <a:r>
              <a:rPr lang="en-US" b="0" baseline="0" dirty="0" err="1"/>
              <a:t>sunklands</a:t>
            </a:r>
            <a:r>
              <a:rPr lang="en-US" b="0" baseline="0" dirty="0"/>
              <a:t>. 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drowned the ancient</a:t>
            </a:r>
            <a:r>
              <a:rPr lang="en-US" baseline="0" dirty="0"/>
              <a:t> drainage system of the </a:t>
            </a:r>
            <a:r>
              <a:rPr lang="en-US" baseline="0" dirty="0" err="1"/>
              <a:t>Tarago</a:t>
            </a:r>
            <a:r>
              <a:rPr lang="en-US" baseline="0" dirty="0"/>
              <a:t> river. Since then the islands within that drainage system have been inundated by sand bars and large areas of alluvium have been deposited.</a:t>
            </a:r>
            <a:r>
              <a:rPr lang="en-US" b="0" baseline="0" dirty="0"/>
              <a:t> Sea levels continued to fluctuate and erosion continued. The </a:t>
            </a:r>
            <a:r>
              <a:rPr lang="en-US" b="0" baseline="0" dirty="0" err="1"/>
              <a:t>bunurong</a:t>
            </a:r>
            <a:r>
              <a:rPr lang="en-US" b="0" baseline="0" dirty="0"/>
              <a:t> could walk back and forth and trade with the Palawa in </a:t>
            </a:r>
            <a:r>
              <a:rPr lang="en-US" b="0" baseline="0" dirty="0" err="1"/>
              <a:t>Lutruwita</a:t>
            </a:r>
            <a:r>
              <a:rPr lang="en-US" b="0" baseline="0" dirty="0"/>
              <a:t> (Tasmania). Then </a:t>
            </a:r>
            <a:r>
              <a:rPr lang="en-US" b="1" baseline="0" dirty="0"/>
              <a:t>10-12,000 years ago </a:t>
            </a:r>
            <a:r>
              <a:rPr lang="en-US" b="0" baseline="0" dirty="0"/>
              <a:t>the land bridge flooded and the sea rose and fell, then rose to 2m above current levels before it subsided. All of this has produced a diversity of habitats and ecosystems all of which interconnect. The post colonisation period has seen a lot of that destroyed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Brooch shell </a:t>
            </a:r>
            <a:r>
              <a:rPr lang="en-US" dirty="0"/>
              <a:t>(</a:t>
            </a:r>
            <a:r>
              <a:rPr lang="en-A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Neotrigonia</a:t>
            </a:r>
            <a:r>
              <a:rPr lang="en-A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margaritacea</a:t>
            </a:r>
            <a:r>
              <a:rPr lang="en-A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dirty="0"/>
              <a:t> and </a:t>
            </a:r>
            <a:r>
              <a:rPr lang="en-A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Lamp Shell</a:t>
            </a:r>
            <a:r>
              <a:rPr lang="en-A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A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Magellania</a:t>
            </a:r>
            <a:r>
              <a:rPr lang="en-A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flavescens</a:t>
            </a:r>
            <a:r>
              <a:rPr lang="en-A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brachiopods . The ancient forms of brachiopods arose in the Cambrian Period (490 to 545 million years ago).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</a:t>
            </a:r>
            <a:r>
              <a:rPr lang="en-US" baseline="0" dirty="0"/>
              <a:t> impacts currently operating on Warn-Marin and it’s catchment. The battle with the pipeline and floating gas facility. The bandicoots trying to survive in a shrinking area relying on blackberries and kikuyu. Pressure on some of the last remnants around the sand mines and </a:t>
            </a:r>
            <a:r>
              <a:rPr lang="en-US" baseline="0" dirty="0" err="1"/>
              <a:t>holden</a:t>
            </a:r>
            <a:r>
              <a:rPr lang="en-US" baseline="0" dirty="0"/>
              <a:t> proving grounds. The </a:t>
            </a:r>
            <a:r>
              <a:rPr lang="en-US" baseline="0" dirty="0" err="1"/>
              <a:t>defence</a:t>
            </a:r>
            <a:r>
              <a:rPr lang="en-US" baseline="0" dirty="0"/>
              <a:t> land would be perfect transferred into a national Park….(</a:t>
            </a:r>
            <a:r>
              <a:rPr lang="en-US" baseline="0"/>
              <a:t>next slide)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thing to get across is how unique and special Warn-Marin 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7E11-78CB-4FA2-A310-003FCB026924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1EC3B5-8490-4CD4-AF49-A9A003CA36A2}" type="datetimeFigureOut">
              <a:rPr lang="en-US" smtClean="0"/>
              <a:pPr/>
              <a:t>2/20/2021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997341-D922-44D7-9838-2062C9D7E67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ernport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500"/>
            <a:ext cx="8143932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357430"/>
            <a:ext cx="4572032" cy="842970"/>
          </a:xfrm>
          <a:solidFill>
            <a:schemeClr val="tx1">
              <a:lumMod val="95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Warn-</a:t>
            </a:r>
            <a:r>
              <a:rPr lang="en-US" dirty="0" err="1">
                <a:solidFill>
                  <a:srgbClr val="C00000"/>
                </a:solidFill>
              </a:rPr>
              <a:t>marin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3331698"/>
            <a:ext cx="3000396" cy="1097434"/>
          </a:xfrm>
          <a:solidFill>
            <a:schemeClr val="tx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Westernport)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WPPC AGM </a:t>
            </a:r>
            <a:r>
              <a:rPr lang="en-US" sz="2600" b="1" dirty="0" err="1">
                <a:solidFill>
                  <a:schemeClr val="bg1"/>
                </a:solidFill>
              </a:rPr>
              <a:t>feb</a:t>
            </a:r>
            <a:r>
              <a:rPr lang="en-US" sz="2600" b="1" dirty="0">
                <a:solidFill>
                  <a:schemeClr val="bg1"/>
                </a:solidFill>
              </a:rPr>
              <a:t> 2021</a:t>
            </a:r>
          </a:p>
          <a:p>
            <a:r>
              <a:rPr lang="en-US" sz="2600" b="1" dirty="0" err="1">
                <a:solidFill>
                  <a:schemeClr val="bg1"/>
                </a:solidFill>
              </a:rPr>
              <a:t>gidja</a:t>
            </a:r>
            <a:r>
              <a:rPr lang="en-US" sz="2600" b="1" dirty="0">
                <a:solidFill>
                  <a:schemeClr val="bg1"/>
                </a:solidFill>
              </a:rPr>
              <a:t> walker</a:t>
            </a:r>
          </a:p>
          <a:p>
            <a:endParaRPr lang="en-A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Waterways, creeklines estuaries, saltmarsh, &amp; mangroves</a:t>
            </a:r>
            <a:br>
              <a:rPr lang="en-US" dirty="0"/>
            </a:b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protection from pollutants and nutrients etc but also most likely to be impacted by sea-level induced climate change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17_11_2016 2_56_35 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786058"/>
            <a:ext cx="5429256" cy="4071942"/>
          </a:xfrm>
        </p:spPr>
      </p:pic>
      <p:pic>
        <p:nvPicPr>
          <p:cNvPr id="5" name="Picture 4" descr="hdr_02765_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7" y="4071943"/>
            <a:ext cx="3714743" cy="27860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rhodoliths</a:t>
            </a:r>
            <a:r>
              <a:rPr lang="en-US" dirty="0"/>
              <a:t>, elephant fish &amp; </a:t>
            </a:r>
            <a:r>
              <a:rPr lang="en-US" dirty="0" err="1"/>
              <a:t>bryozoan</a:t>
            </a:r>
            <a:r>
              <a:rPr lang="en-US" dirty="0"/>
              <a:t> reefs</a:t>
            </a:r>
            <a:endParaRPr lang="en-AU" dirty="0"/>
          </a:p>
        </p:txBody>
      </p:sp>
      <p:pic>
        <p:nvPicPr>
          <p:cNvPr id="4" name="Content Placeholder 3" descr="2-Location-maps-Fig-1-Map-showing-the-location-of-rhodoliths Western-Port-Victoria-Australia.png"/>
          <p:cNvPicPr>
            <a:picLocks noGrp="1" noChangeAspect="1"/>
          </p:cNvPicPr>
          <p:nvPr>
            <p:ph idx="1"/>
          </p:nvPr>
        </p:nvPicPr>
        <p:blipFill>
          <a:blip r:embed="rId3"/>
          <a:srcRect l="57941" r="5882" b="18493"/>
          <a:stretch>
            <a:fillRect/>
          </a:stretch>
        </p:blipFill>
        <p:spPr>
          <a:xfrm>
            <a:off x="6215042" y="3857628"/>
            <a:ext cx="2928958" cy="2833707"/>
          </a:xfrm>
        </p:spPr>
      </p:pic>
      <p:pic>
        <p:nvPicPr>
          <p:cNvPr id="5" name="Picture 4" descr="neo....brass rhodolith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500174"/>
            <a:ext cx="2143125" cy="2143125"/>
          </a:xfrm>
          <a:prstGeom prst="rect">
            <a:avLst/>
          </a:prstGeom>
        </p:spPr>
      </p:pic>
      <p:pic>
        <p:nvPicPr>
          <p:cNvPr id="7" name="Picture 6" descr="elephant fi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000504"/>
            <a:ext cx="3790950" cy="2600325"/>
          </a:xfrm>
          <a:prstGeom prst="rect">
            <a:avLst/>
          </a:prstGeom>
        </p:spPr>
      </p:pic>
      <p:pic>
        <p:nvPicPr>
          <p:cNvPr id="6" name="Picture 5" descr="bryozoan ree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1428736"/>
            <a:ext cx="4464423" cy="2964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7143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Acknowledgement of country</a:t>
            </a:r>
          </a:p>
        </p:txBody>
      </p:sp>
      <p:pic>
        <p:nvPicPr>
          <p:cNvPr id="9" name="Picture 8" descr="Thomas 1830s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98573"/>
            <a:ext cx="5929354" cy="6259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tal Map PPWP water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57250"/>
            <a:ext cx="6572250" cy="5429250"/>
          </a:xfrm>
        </p:spPr>
      </p:pic>
      <p:pic>
        <p:nvPicPr>
          <p:cNvPr id="5" name="Picture 4" descr="Total Map PPWP wa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2265" y="1928802"/>
            <a:ext cx="2571736" cy="4357718"/>
          </a:xfrm>
          <a:prstGeom prst="rect">
            <a:avLst/>
          </a:prstGeom>
        </p:spPr>
      </p:pic>
      <p:pic>
        <p:nvPicPr>
          <p:cNvPr id="6" name="Picture 5" descr="Total Map PPWP wa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15240" y="0"/>
            <a:ext cx="1428760" cy="1143008"/>
          </a:xfrm>
          <a:prstGeom prst="rect">
            <a:avLst/>
          </a:prstGeom>
        </p:spPr>
      </p:pic>
      <p:pic>
        <p:nvPicPr>
          <p:cNvPr id="7" name="Picture 6" descr="Total Map PPWP wat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15272" y="1214422"/>
            <a:ext cx="1143008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aternary-geology-of-Westernport-and-the-onshore-Gippsland-Basin-after-Jenkin-et-al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r="63442"/>
          <a:stretch>
            <a:fillRect/>
          </a:stretch>
        </p:blipFill>
        <p:spPr>
          <a:xfrm>
            <a:off x="357158" y="0"/>
            <a:ext cx="4391025" cy="6643688"/>
          </a:xfrm>
        </p:spPr>
      </p:pic>
      <p:pic>
        <p:nvPicPr>
          <p:cNvPr id="6" name="Picture 5" descr="Quaternary-geology-of-Westernport-and-the-onshore-Gippsland-Basin-after-Jenkin-et-al.png"/>
          <p:cNvPicPr>
            <a:picLocks noChangeAspect="1"/>
          </p:cNvPicPr>
          <p:nvPr/>
        </p:nvPicPr>
        <p:blipFill>
          <a:blip r:embed="rId3"/>
          <a:srcRect l="70960" t="52158"/>
          <a:stretch>
            <a:fillRect/>
          </a:stretch>
        </p:blipFill>
        <p:spPr>
          <a:xfrm>
            <a:off x="5143504" y="2500306"/>
            <a:ext cx="3476621" cy="31670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/>
              <a:t>Terrestrial biodiversity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3571900" cy="5857916"/>
          </a:xfrm>
        </p:spPr>
        <p:txBody>
          <a:bodyPr>
            <a:normAutofit/>
          </a:bodyPr>
          <a:lstStyle/>
          <a:p>
            <a:r>
              <a:rPr lang="en-US" dirty="0"/>
              <a:t>Distribution of EVC’s relates to the soils</a:t>
            </a:r>
          </a:p>
          <a:p>
            <a:r>
              <a:rPr lang="en-US" dirty="0"/>
              <a:t>Most biodiversity is concentrated where ecosystems overlap or join </a:t>
            </a:r>
          </a:p>
          <a:p>
            <a:r>
              <a:rPr lang="en-US" dirty="0"/>
              <a:t>Much of it is microscopic and difficult to measure</a:t>
            </a:r>
            <a:endParaRPr lang="en-AU" dirty="0"/>
          </a:p>
        </p:txBody>
      </p:sp>
      <p:pic>
        <p:nvPicPr>
          <p:cNvPr id="4" name="Picture 3" descr="CRIB POINT BURNT AREA = EVC'S - Google My Maps - Google Chrome 28112020 72759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14422"/>
            <a:ext cx="5029200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Word - DU_WesternPortMappingReport_20_02_15 - Google Chrome 6022021 51720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09079" cy="4500594"/>
          </a:xfrm>
          <a:prstGeom prst="rect">
            <a:avLst/>
          </a:prstGeom>
        </p:spPr>
      </p:pic>
      <p:pic>
        <p:nvPicPr>
          <p:cNvPr id="3" name="Picture 2" descr="brooch shell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86322"/>
            <a:ext cx="2466975" cy="1847850"/>
          </a:xfrm>
          <a:prstGeom prst="rect">
            <a:avLst/>
          </a:prstGeom>
        </p:spPr>
      </p:pic>
      <p:pic>
        <p:nvPicPr>
          <p:cNvPr id="4" name="Picture 3" descr="lamp shell liv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857760"/>
            <a:ext cx="2524125" cy="1809750"/>
          </a:xfrm>
          <a:prstGeom prst="rect">
            <a:avLst/>
          </a:prstGeom>
        </p:spPr>
      </p:pic>
      <p:pic>
        <p:nvPicPr>
          <p:cNvPr id="5" name="Picture 4" descr="lamp shell dead with 5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4714884"/>
            <a:ext cx="2233612" cy="1919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Word - DU_WesternPortMappingReport_20_02_15 - Google Chrome 6022021 52012 P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409647"/>
            <a:ext cx="8572560" cy="50911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mud flats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4291"/>
            <a:ext cx="8229600" cy="385765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This interconnectedness extends beyond the catchment of warn-</a:t>
            </a:r>
            <a:r>
              <a:rPr lang="en-US" b="1" dirty="0" err="1">
                <a:solidFill>
                  <a:srgbClr val="FFC000"/>
                </a:solidFill>
              </a:rPr>
              <a:t>marin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Short tailed shearwaters nesting on the </a:t>
            </a:r>
            <a:r>
              <a:rPr lang="en-US" b="1" dirty="0" err="1">
                <a:solidFill>
                  <a:schemeClr val="bg1"/>
                </a:solidFill>
              </a:rPr>
              <a:t>westernport</a:t>
            </a:r>
            <a:r>
              <a:rPr lang="en-US" b="1" dirty="0">
                <a:solidFill>
                  <a:schemeClr val="bg1"/>
                </a:solidFill>
              </a:rPr>
              <a:t> islands travel the world in their seasonal migration to the </a:t>
            </a:r>
            <a:r>
              <a:rPr lang="en-US" b="1" dirty="0" err="1">
                <a:solidFill>
                  <a:schemeClr val="bg1"/>
                </a:solidFill>
              </a:rPr>
              <a:t>bering</a:t>
            </a:r>
            <a:r>
              <a:rPr lang="en-US" b="1" dirty="0">
                <a:solidFill>
                  <a:schemeClr val="bg1"/>
                </a:solidFill>
              </a:rPr>
              <a:t> straits and then often to </a:t>
            </a:r>
            <a:r>
              <a:rPr lang="en-US" b="1" dirty="0" err="1">
                <a:solidFill>
                  <a:schemeClr val="bg1"/>
                </a:solidFill>
              </a:rPr>
              <a:t>antartica</a:t>
            </a:r>
            <a:r>
              <a:rPr lang="en-US" b="1" dirty="0">
                <a:solidFill>
                  <a:schemeClr val="bg1"/>
                </a:solidFill>
              </a:rPr>
              <a:t> when they return</a:t>
            </a:r>
          </a:p>
          <a:p>
            <a:r>
              <a:rPr lang="en-US" b="1" dirty="0">
                <a:solidFill>
                  <a:schemeClr val="bg1"/>
                </a:solidFill>
              </a:rPr>
              <a:t>The water and currents connect with bass strait and beyond, for the whales and fish that migrate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shear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4224375"/>
            <a:ext cx="4276735" cy="2402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  <a:solidFill>
            <a:srgbClr val="66FFCC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Issues, opportunities &amp; challenges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wppc agm 2021 - Google My Maps - Google Chrome 6022021 43255 P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814314"/>
            <a:ext cx="9144000" cy="556591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529</TotalTime>
  <Words>693</Words>
  <Application>Microsoft Office PowerPoint</Application>
  <PresentationFormat>On-screen Show (4:3)</PresentationFormat>
  <Paragraphs>33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Warn-marin</vt:lpstr>
      <vt:lpstr>PowerPoint Presentation</vt:lpstr>
      <vt:lpstr>PowerPoint Presentation</vt:lpstr>
      <vt:lpstr>PowerPoint Presentation</vt:lpstr>
      <vt:lpstr>Terrestrial biodiversity</vt:lpstr>
      <vt:lpstr>PowerPoint Presentation</vt:lpstr>
      <vt:lpstr>and mud flats</vt:lpstr>
      <vt:lpstr>PowerPoint Presentation</vt:lpstr>
      <vt:lpstr>Issues, opportunities &amp; challenges</vt:lpstr>
      <vt:lpstr>Waterways, creeklines estuaries, saltmarsh, &amp; mangroves protection from pollutants and nutrients etc but also most likely to be impacted by sea-level induced climate change</vt:lpstr>
      <vt:lpstr>rhodoliths, elephant fish &amp; bryozoan reefs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gidja</dc:creator>
  <cp:lastModifiedBy>Caroline Giles</cp:lastModifiedBy>
  <cp:revision>38</cp:revision>
  <dcterms:created xsi:type="dcterms:W3CDTF">2021-02-06T06:22:33Z</dcterms:created>
  <dcterms:modified xsi:type="dcterms:W3CDTF">2021-02-19T23:47:35Z</dcterms:modified>
</cp:coreProperties>
</file>